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5"/>
  </p:handoutMasterIdLst>
  <p:sldIdLst>
    <p:sldId id="375" r:id="rId2"/>
    <p:sldId id="462" r:id="rId3"/>
    <p:sldId id="463" r:id="rId4"/>
    <p:sldId id="465" r:id="rId5"/>
    <p:sldId id="464" r:id="rId6"/>
    <p:sldId id="466" r:id="rId7"/>
    <p:sldId id="467" r:id="rId8"/>
    <p:sldId id="468" r:id="rId9"/>
    <p:sldId id="477" r:id="rId10"/>
    <p:sldId id="469" r:id="rId11"/>
    <p:sldId id="470" r:id="rId12"/>
    <p:sldId id="471" r:id="rId13"/>
    <p:sldId id="472" r:id="rId14"/>
    <p:sldId id="473" r:id="rId15"/>
    <p:sldId id="474" r:id="rId16"/>
    <p:sldId id="475" r:id="rId17"/>
    <p:sldId id="476" r:id="rId18"/>
    <p:sldId id="478" r:id="rId19"/>
    <p:sldId id="479" r:id="rId20"/>
    <p:sldId id="480" r:id="rId21"/>
    <p:sldId id="481" r:id="rId22"/>
    <p:sldId id="482" r:id="rId23"/>
    <p:sldId id="3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5EC1E-FAAD-44AA-B8DF-F75EECE7A61B}" v="50" dt="2022-09-01T14:34:57.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4/2/2023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4/2/2023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8.xml"/><Relationship Id="rId7" Type="http://schemas.openxmlformats.org/officeDocument/2006/relationships/customXml" Target="../ink/ink2.xml"/><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7.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19.xml"/><Relationship Id="rId7" Type="http://schemas.openxmlformats.org/officeDocument/2006/relationships/customXml" Target="../ink/ink13.xml"/><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15.xml"/><Relationship Id="rId24" Type="http://schemas.openxmlformats.org/officeDocument/2006/relationships/image" Target="../media/image15.png"/><Relationship Id="rId5" Type="http://schemas.openxmlformats.org/officeDocument/2006/relationships/customXml" Target="../ink/ink12.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18.xml"/><Relationship Id="rId4" Type="http://schemas.openxmlformats.org/officeDocument/2006/relationships/image" Target="../media/image5.png"/><Relationship Id="rId9" Type="http://schemas.openxmlformats.org/officeDocument/2006/relationships/customXml" Target="../ink/ink14.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30.xml"/><Relationship Id="rId7" Type="http://schemas.openxmlformats.org/officeDocument/2006/relationships/customXml" Target="../ink/ink24.xml"/><Relationship Id="rId17" Type="http://schemas.openxmlformats.org/officeDocument/2006/relationships/customXml" Target="../ink/ink28.xml"/><Relationship Id="rId25" Type="http://schemas.openxmlformats.org/officeDocument/2006/relationships/customXml" Target="../ink/ink32.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26.xml"/><Relationship Id="rId24" Type="http://schemas.openxmlformats.org/officeDocument/2006/relationships/image" Target="../media/image15.png"/><Relationship Id="rId5" Type="http://schemas.openxmlformats.org/officeDocument/2006/relationships/customXml" Target="../ink/ink23.xml"/><Relationship Id="rId15" Type="http://schemas.openxmlformats.org/officeDocument/2006/relationships/customXml" Target="../ink/ink27.xml"/><Relationship Id="rId23" Type="http://schemas.openxmlformats.org/officeDocument/2006/relationships/customXml" Target="../ink/ink31.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9.xml"/><Relationship Id="rId4" Type="http://schemas.openxmlformats.org/officeDocument/2006/relationships/image" Target="../media/image5.png"/><Relationship Id="rId9" Type="http://schemas.openxmlformats.org/officeDocument/2006/relationships/customXml" Target="../ink/ink2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3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1.xml"/><Relationship Id="rId7" Type="http://schemas.openxmlformats.org/officeDocument/2006/relationships/customXml" Target="../ink/ink35.xml"/><Relationship Id="rId17" Type="http://schemas.openxmlformats.org/officeDocument/2006/relationships/customXml" Target="../ink/ink39.xml"/><Relationship Id="rId25" Type="http://schemas.openxmlformats.org/officeDocument/2006/relationships/customXml" Target="../ink/ink4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37.xml"/><Relationship Id="rId24" Type="http://schemas.openxmlformats.org/officeDocument/2006/relationships/image" Target="../media/image15.png"/><Relationship Id="rId5" Type="http://schemas.openxmlformats.org/officeDocument/2006/relationships/customXml" Target="../ink/ink34.xml"/><Relationship Id="rId15" Type="http://schemas.openxmlformats.org/officeDocument/2006/relationships/customXml" Target="../ink/ink38.xml"/><Relationship Id="rId23" Type="http://schemas.openxmlformats.org/officeDocument/2006/relationships/customXml" Target="../ink/ink4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0.xml"/><Relationship Id="rId4" Type="http://schemas.openxmlformats.org/officeDocument/2006/relationships/image" Target="../media/image5.png"/><Relationship Id="rId9" Type="http://schemas.openxmlformats.org/officeDocument/2006/relationships/customXml" Target="../ink/ink36.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2.xml"/><Relationship Id="rId7" Type="http://schemas.openxmlformats.org/officeDocument/2006/relationships/customXml" Target="../ink/ink46.xml"/><Relationship Id="rId17" Type="http://schemas.openxmlformats.org/officeDocument/2006/relationships/customXml" Target="../ink/ink50.xml"/><Relationship Id="rId25" Type="http://schemas.openxmlformats.org/officeDocument/2006/relationships/customXml" Target="../ink/ink54.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48.xml"/><Relationship Id="rId24" Type="http://schemas.openxmlformats.org/officeDocument/2006/relationships/image" Target="../media/image15.png"/><Relationship Id="rId5" Type="http://schemas.openxmlformats.org/officeDocument/2006/relationships/customXml" Target="../ink/ink45.xml"/><Relationship Id="rId15" Type="http://schemas.openxmlformats.org/officeDocument/2006/relationships/customXml" Target="../ink/ink49.xml"/><Relationship Id="rId23" Type="http://schemas.openxmlformats.org/officeDocument/2006/relationships/customXml" Target="../ink/ink53.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1.xml"/><Relationship Id="rId4" Type="http://schemas.openxmlformats.org/officeDocument/2006/relationships/image" Target="../media/image5.png"/><Relationship Id="rId9" Type="http://schemas.openxmlformats.org/officeDocument/2006/relationships/customXml" Target="../ink/ink47.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55.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63.xml"/><Relationship Id="rId7" Type="http://schemas.openxmlformats.org/officeDocument/2006/relationships/customXml" Target="../ink/ink57.xml"/><Relationship Id="rId17" Type="http://schemas.openxmlformats.org/officeDocument/2006/relationships/customXml" Target="../ink/ink61.xml"/><Relationship Id="rId25" Type="http://schemas.openxmlformats.org/officeDocument/2006/relationships/customXml" Target="../ink/ink65.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59.xml"/><Relationship Id="rId24" Type="http://schemas.openxmlformats.org/officeDocument/2006/relationships/image" Target="../media/image15.png"/><Relationship Id="rId5" Type="http://schemas.openxmlformats.org/officeDocument/2006/relationships/customXml" Target="../ink/ink56.xml"/><Relationship Id="rId15" Type="http://schemas.openxmlformats.org/officeDocument/2006/relationships/customXml" Target="../ink/ink60.xml"/><Relationship Id="rId23" Type="http://schemas.openxmlformats.org/officeDocument/2006/relationships/customXml" Target="../ink/ink64.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62.xml"/><Relationship Id="rId4" Type="http://schemas.openxmlformats.org/officeDocument/2006/relationships/image" Target="../media/image5.png"/><Relationship Id="rId9" Type="http://schemas.openxmlformats.org/officeDocument/2006/relationships/customXml" Target="../ink/ink58.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6.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74.xml"/><Relationship Id="rId7" Type="http://schemas.openxmlformats.org/officeDocument/2006/relationships/customXml" Target="../ink/ink68.xml"/><Relationship Id="rId17" Type="http://schemas.openxmlformats.org/officeDocument/2006/relationships/customXml" Target="../ink/ink72.xml"/><Relationship Id="rId25" Type="http://schemas.openxmlformats.org/officeDocument/2006/relationships/customXml" Target="../ink/ink76.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70.xml"/><Relationship Id="rId24" Type="http://schemas.openxmlformats.org/officeDocument/2006/relationships/image" Target="../media/image15.png"/><Relationship Id="rId5" Type="http://schemas.openxmlformats.org/officeDocument/2006/relationships/customXml" Target="../ink/ink67.xml"/><Relationship Id="rId15" Type="http://schemas.openxmlformats.org/officeDocument/2006/relationships/customXml" Target="../ink/ink71.xml"/><Relationship Id="rId23" Type="http://schemas.openxmlformats.org/officeDocument/2006/relationships/customXml" Target="../ink/ink75.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73.xml"/><Relationship Id="rId4" Type="http://schemas.openxmlformats.org/officeDocument/2006/relationships/image" Target="../media/image5.png"/><Relationship Id="rId9" Type="http://schemas.openxmlformats.org/officeDocument/2006/relationships/customXml" Target="../ink/ink6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7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85.xml"/><Relationship Id="rId7" Type="http://schemas.openxmlformats.org/officeDocument/2006/relationships/customXml" Target="../ink/ink79.xml"/><Relationship Id="rId17" Type="http://schemas.openxmlformats.org/officeDocument/2006/relationships/customXml" Target="../ink/ink83.xml"/><Relationship Id="rId25" Type="http://schemas.openxmlformats.org/officeDocument/2006/relationships/customXml" Target="../ink/ink8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81.xml"/><Relationship Id="rId24" Type="http://schemas.openxmlformats.org/officeDocument/2006/relationships/image" Target="../media/image15.png"/><Relationship Id="rId5" Type="http://schemas.openxmlformats.org/officeDocument/2006/relationships/customXml" Target="../ink/ink78.xml"/><Relationship Id="rId15" Type="http://schemas.openxmlformats.org/officeDocument/2006/relationships/customXml" Target="../ink/ink82.xml"/><Relationship Id="rId23" Type="http://schemas.openxmlformats.org/officeDocument/2006/relationships/customXml" Target="../ink/ink8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84.xml"/><Relationship Id="rId4" Type="http://schemas.openxmlformats.org/officeDocument/2006/relationships/image" Target="../media/image5.png"/><Relationship Id="rId9" Type="http://schemas.openxmlformats.org/officeDocument/2006/relationships/customXml" Target="../ink/ink80.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834383" y="1870987"/>
            <a:ext cx="7603202" cy="4899508"/>
          </a:xfrm>
          <a:prstGeom prst="rect">
            <a:avLst/>
          </a:prstGeom>
        </p:spPr>
      </p:pic>
    </p:spTree>
    <p:extLst>
      <p:ext uri="{BB962C8B-B14F-4D97-AF65-F5344CB8AC3E}">
        <p14:creationId xmlns:p14="http://schemas.microsoft.com/office/powerpoint/2010/main" val="386306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לגלות תקלות בממשקים ובאינטראקציות בין רכיבי</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מערכת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a:t>
            </a:r>
            <a:r>
              <a:rPr lang="he-IL" sz="1200" b="1" dirty="0">
                <a:latin typeface="Arial" panose="020B0604020202020204" pitchFamily="34" charset="0"/>
                <a:cs typeface="Arial" panose="020B0604020202020204" pitchFamily="34" charset="0"/>
              </a:rPr>
              <a:t>) או בין מערכות (</a:t>
            </a:r>
            <a:r>
              <a:rPr lang="en-US" sz="1200" b="1" dirty="0">
                <a:latin typeface="Arial" panose="020B0604020202020204" pitchFamily="34" charset="0"/>
                <a:cs typeface="Arial" panose="020B0604020202020204" pitchFamily="34" charset="0"/>
              </a:rPr>
              <a:t>system integration</a:t>
            </a:r>
            <a:r>
              <a:rPr lang="he-IL" sz="1200" b="1"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ממשקי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בממשקי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(שלא יזלגו לרמות גבוהות יותר)</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רכיבים</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האינטראקציות בין הרכיבים. בדר"כ יבוצע לאחר בדיקות רכיבים </a:t>
            </a:r>
            <a:r>
              <a:rPr lang="en-US" sz="1200" dirty="0">
                <a:latin typeface="Arial" panose="020B0604020202020204" pitchFamily="34" charset="0"/>
              </a:rPr>
              <a:t>)</a:t>
            </a:r>
            <a:r>
              <a:rPr lang="he-IL" sz="1200" dirty="0">
                <a:latin typeface="Arial" panose="020B0604020202020204" pitchFamily="34" charset="0"/>
              </a:rPr>
              <a:t>בדיקות יחידה</a:t>
            </a:r>
            <a:r>
              <a:rPr lang="en-US" sz="1200" dirty="0">
                <a:latin typeface="Arial" panose="020B0604020202020204" pitchFamily="34" charset="0"/>
              </a:rPr>
              <a:t>(</a:t>
            </a:r>
            <a:r>
              <a:rPr lang="he-IL" sz="1200" dirty="0">
                <a:latin typeface="Arial" panose="020B0604020202020204" pitchFamily="34" charset="0"/>
              </a:rPr>
              <a:t>. לרוב בדיקות אוטומטיות. בדיקות הן חלק מתהליך האינטגרציה המתמשך (</a:t>
            </a:r>
            <a:r>
              <a:rPr lang="en-US" sz="1200" dirty="0">
                <a:latin typeface="Arial" panose="020B0604020202020204" pitchFamily="34" charset="0"/>
              </a:rPr>
              <a:t>Continuous integration process</a:t>
            </a:r>
            <a:r>
              <a:rPr lang="he-IL" sz="1200" dirty="0">
                <a:latin typeface="Arial" panose="020B0604020202020204" pitchFamily="34" charset="0"/>
              </a:rPr>
              <a:t>).</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System Integration Testing (SIT) with Example">
            <a:extLst>
              <a:ext uri="{FF2B5EF4-FFF2-40B4-BE49-F238E27FC236}">
                <a16:creationId xmlns:a16="http://schemas.microsoft.com/office/drawing/2014/main" id="{CF7EC06F-D544-EF3F-4B6C-5654E19F2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6739" y="4123053"/>
            <a:ext cx="3124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0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מערכות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system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אינטראקציה בין המערכת הנבדקת למערכות צד ג' משיקות. בדר"כ מבוצע לאחר בדיקות מערכת (</a:t>
            </a:r>
            <a:r>
              <a:rPr lang="en-US" sz="1200" dirty="0">
                <a:latin typeface="Arial" panose="020B0604020202020204" pitchFamily="34" charset="0"/>
              </a:rPr>
              <a:t>system testing</a:t>
            </a:r>
            <a:r>
              <a:rPr lang="he-IL" sz="1200" dirty="0">
                <a:latin typeface="Arial" panose="020B0604020202020204" pitchFamily="34" charset="0"/>
              </a:rPr>
              <a:t>). בדר"כ המערכות המתממשקות אינן מפותחות ע"י אותה חברת הפיתוח, אך עדיין הממשק לאותן מערכות מפותח ע"י חברת הפיתוח של המערכת הנבדקת.</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Pitfalls of SIT">
            <a:extLst>
              <a:ext uri="{FF2B5EF4-FFF2-40B4-BE49-F238E27FC236}">
                <a16:creationId xmlns:a16="http://schemas.microsoft.com/office/drawing/2014/main" id="{D5E74E1B-0624-1C76-7438-E8342DA3E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112" y="4298942"/>
            <a:ext cx="4075454" cy="217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74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אינטגרציה</a:t>
            </a:r>
            <a:endParaRPr lang="he-IL" sz="13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האינטגרציה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ממשקים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ארכיטקטורת רכיב/מערכת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הגדרות ממשק חיצוני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עבודה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ממשק חיצוני</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04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תת-מערכות </a:t>
            </a:r>
            <a:r>
              <a:rPr lang="en-US" sz="1200" dirty="0">
                <a:latin typeface="Arial" panose="020B0604020202020204" pitchFamily="34" charset="0"/>
                <a:cs typeface="Arial" panose="020B0604020202020204" pitchFamily="34" charset="0"/>
              </a:rPr>
              <a:t>Subsystems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בסיסי נתונים </a:t>
            </a:r>
            <a:r>
              <a:rPr lang="en-US" sz="1200" dirty="0">
                <a:latin typeface="Arial" panose="020B0604020202020204" pitchFamily="34" charset="0"/>
                <a:cs typeface="Arial" panose="020B0604020202020204" pitchFamily="34" charset="0"/>
              </a:rPr>
              <a:t>Databases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תשתיות </a:t>
            </a:r>
            <a:r>
              <a:rPr lang="en-US" sz="1200" dirty="0">
                <a:latin typeface="Arial" panose="020B0604020202020204" pitchFamily="34" charset="0"/>
                <a:cs typeface="Arial" panose="020B0604020202020204" pitchFamily="34" charset="0"/>
              </a:rPr>
              <a:t>Infrastructure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ממשקים </a:t>
            </a:r>
            <a:r>
              <a:rPr lang="en-US" sz="1200" dirty="0">
                <a:latin typeface="Arial" panose="020B0604020202020204" pitchFamily="34" charset="0"/>
                <a:cs typeface="Arial" panose="020B0604020202020204" pitchFamily="34" charset="0"/>
              </a:rPr>
              <a:t>Interfaces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 תכנות יישומים </a:t>
            </a:r>
            <a:r>
              <a:rPr lang="en-US" sz="1200" dirty="0">
                <a:latin typeface="Arial" panose="020B0604020202020204" pitchFamily="34" charset="0"/>
                <a:cs typeface="Arial" panose="020B0604020202020204" pitchFamily="34" charset="0"/>
              </a:rPr>
              <a:t>APIs</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Application Programming Interface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מיקרו סרוויס - </a:t>
            </a:r>
            <a:r>
              <a:rPr lang="en-US" sz="1200" dirty="0">
                <a:latin typeface="Arial" panose="020B0604020202020204" pitchFamily="34" charset="0"/>
                <a:cs typeface="Arial" panose="020B0604020202020204" pitchFamily="34" charset="0"/>
              </a:rPr>
              <a:t>Micro services</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5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נתונים שגויים, חסרים, קידוד נתונים שגוי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תיאום תזמון הממשקים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בתקשורת בין הרכיבים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תקשורת בין ממשקים - לקויה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הנחת יסוד שגויה בנוגע לנקודות הגבול בין מערכות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שגויים או אי העברת נתונים. לדוגמה: באתר המשתמש בשירות סליקה חיצוני מושתל דף בו על המשתמש להזין את פרטי כרטיס האשראי. הנתון שהמשתמש הזין בדף היה: 4580-1111-2222-3333 אבל מספר כרטיס האשראי  הועבר לשירות הסליקה היה: 4580-3333-2222-1111</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פירוש לא נכון של הנתונים על ידי הרכיב המקבל. לדוגמה: מערכת טיפול בלקוחות ומערכת הזמנות מקושרות לאותו מסד נתונים. כאשר מערכת ההזמנות קוראת את נתוני הלקוח ממסד הנתונים, היא בטעות קוראת את שדה הכתובת למשתנה המייצג את שם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בתזמון לא נכון. לדוגמה: מערכת זמן אמת אמורה להציג נתוני צילום תוך-בטני בזמן ניתוח המעודכנים פעם בחצי שניה, אבל המצלמה שולחת את הנתונים פעם בשתי שניות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חסימה בתשתית למעבר נתונים. לדוגמה: אפליקציה סלולרית מסתמכת על הרשאת מעבר נתונים בפורט מסוים, אבל חומת האש של ספק האינטרנט חוסמת את המעבר הזה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4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התרכזות באינטגרציה בין הרכיבים או בין המערכות בשילוב מודול</a:t>
            </a:r>
            <a:r>
              <a:rPr lang="en-US" sz="1200" dirty="0">
                <a:latin typeface="Arial" panose="020B0604020202020204" pitchFamily="34" charset="0"/>
                <a:cs typeface="Arial" panose="020B0604020202020204" pitchFamily="34" charset="0"/>
              </a:rPr>
              <a:t>A </a:t>
            </a:r>
            <a:r>
              <a:rPr lang="he-IL" sz="1200" dirty="0">
                <a:latin typeface="Arial" panose="020B0604020202020204" pitchFamily="34" charset="0"/>
                <a:cs typeface="Arial" panose="020B0604020202020204" pitchFamily="34" charset="0"/>
              </a:rPr>
              <a:t> עם מודול</a:t>
            </a:r>
            <a:r>
              <a:rPr lang="en-US" sz="1200" dirty="0">
                <a:latin typeface="Arial" panose="020B0604020202020204" pitchFamily="34" charset="0"/>
                <a:cs typeface="Arial" panose="020B0604020202020204" pitchFamily="34" charset="0"/>
              </a:rPr>
              <a:t>B </a:t>
            </a:r>
            <a:r>
              <a:rPr lang="he-IL" sz="1200" dirty="0">
                <a:latin typeface="Arial" panose="020B0604020202020204" pitchFamily="34" charset="0"/>
                <a:cs typeface="Arial" panose="020B0604020202020204" pitchFamily="34" charset="0"/>
              </a:rPr>
              <a:t> הבדיקות צריכות להתמקד בתקשורת בין המודולים (הפונקציונליות מכוסה בבדיקות 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שילוב מערכת</a:t>
            </a:r>
            <a:r>
              <a:rPr lang="en-US" sz="1200" dirty="0">
                <a:latin typeface="Arial" panose="020B0604020202020204" pitchFamily="34" charset="0"/>
                <a:cs typeface="Arial" panose="020B0604020202020204" pitchFamily="34" charset="0"/>
              </a:rPr>
              <a:t>X </a:t>
            </a:r>
            <a:r>
              <a:rPr lang="he-IL" sz="1200" dirty="0">
                <a:latin typeface="Arial" panose="020B0604020202020204" pitchFamily="34" charset="0"/>
                <a:cs typeface="Arial" panose="020B0604020202020204" pitchFamily="34" charset="0"/>
              </a:rPr>
              <a:t> עם מערכת</a:t>
            </a:r>
            <a:r>
              <a:rPr lang="en-US" sz="1200" dirty="0">
                <a:latin typeface="Arial" panose="020B0604020202020204" pitchFamily="34" charset="0"/>
                <a:cs typeface="Arial" panose="020B0604020202020204" pitchFamily="34" charset="0"/>
              </a:rPr>
              <a:t>Y </a:t>
            </a:r>
            <a:r>
              <a:rPr lang="he-IL" sz="1200" dirty="0">
                <a:latin typeface="Arial" panose="020B0604020202020204" pitchFamily="34" charset="0"/>
                <a:cs typeface="Arial" panose="020B0604020202020204" pitchFamily="34" charset="0"/>
              </a:rPr>
              <a:t> הבדיקות צריכות להתמקד בתקשורת בין המערכות (הפונקציונליות של מערכות בודדות מכוסה בבדיקות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הבדיקות כוללות בדיקות פונקציונליות, לא פונקציונליות ובדיקות מבניות.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אינטגרציית רכיבים - לעתים קרובות האחריות המפתחים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אינטגרציה של המערכת בדרך כלל באחריות הבודקים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באופן אידיאלי, מבצעי בדיקות אינטגרציה מערכת צריכים להבין את ארכיטקטורת המערכת שמשפיעה על תכנון אינטגרציה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4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איתור תקלות</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בידוד מקור התקלות קשה יותר ככל שהיקף האינטגרציה רחב יותר. כדי לפשט את בידוד התקלות, רצוי לבצע 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לבדוק מספר קטן של רכיבים או מערכות נוספות בכל פעם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את כל בדיקות האינטגרציה בבת אחת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0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רכיבים </a:t>
            </a:r>
            <a:r>
              <a:rPr lang="ru-RU" sz="1300" b="1" dirty="0">
                <a:latin typeface="Arial" panose="020B0604020202020204" pitchFamily="34" charset="0"/>
                <a:cs typeface="Arial" panose="020B0604020202020204" pitchFamily="34" charset="0"/>
              </a:rPr>
              <a:t>)</a:t>
            </a:r>
            <a:r>
              <a:rPr lang="he-IL" sz="1300" b="1" dirty="0">
                <a:latin typeface="Arial" panose="020B0604020202020204" pitchFamily="34" charset="0"/>
                <a:cs typeface="Arial" panose="020B0604020202020204" pitchFamily="34" charset="0"/>
              </a:rPr>
              <a:t>בדיקות יחידה</a:t>
            </a:r>
            <a:r>
              <a:rPr lang="ru-RU"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רכיבים נקראות גם בדיקות יחידה, בדיקות מודול או בדיקות תכנית. רמת בדיקה זו מתמקדת ברכיבים בודדים אשר ניתן לבדוק בנפרד. בדיקות יחידה יכולות לכלול בדיקות פונקציונליות, בדיקות לא פונקציונליות (לדוגמא: ניצול משאבים וזליגת זיכרון, בדיקות חוס), ובדיקות מבניות (כגון כיסוי הסתעפויות). בדר"כ בבדיקות יחידה יש צורך לגשת לקוד, ולכן בדר"כ יבוצעו ע"י המפתח של הרכיב.</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מטרה: בדיקת כל רכיב בנפרד - ב"זום" גבוה":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רכיבי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ברכיב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(בפרויקט גמיש חשוב לוודא כי השינוי אינו גורם לנתק בתהליך)</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דוגמא:</a:t>
            </a:r>
          </a:p>
          <a:p>
            <a:pPr algn="r" rtl="1">
              <a:lnSpc>
                <a:spcPct val="150000"/>
              </a:lnSpc>
            </a:pPr>
            <a:r>
              <a:rPr lang="he-IL" sz="1200" dirty="0">
                <a:latin typeface="Arial" panose="020B0604020202020204" pitchFamily="34" charset="0"/>
                <a:cs typeface="Arial" panose="020B0604020202020204" pitchFamily="34" charset="0"/>
              </a:rPr>
              <a:t>מערכת צ'ט שפותחה עבור טלפונים סלולריים ועבדה בסביבת הפיתוח מעל סימולטורים נבדקת לראשונה באמצעות טלפונים של ממש במלואה.</a:t>
            </a:r>
          </a:p>
          <a:p>
            <a:pPr algn="r" rtl="1">
              <a:lnSpc>
                <a:spcPct val="150000"/>
              </a:lnSpc>
            </a:pPr>
            <a:r>
              <a:rPr lang="he-IL" sz="1200" dirty="0">
                <a:latin typeface="Arial" panose="020B0604020202020204" pitchFamily="34" charset="0"/>
                <a:cs typeface="Arial" panose="020B0604020202020204" pitchFamily="34" charset="0"/>
              </a:rPr>
              <a:t>המערכת לא שולחת ולא מקבלת הודעות. למה?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משהו בתשתית מפריע להודעות לעבור?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קיים הבדל בין קלט הנתונים בסימולטור ובמקלדת הווירטואלית?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ההודעות היו עוברות, אבל הנמען לא מזוהה?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תצורת המכשיר הסלולרי לא הותאמה לפעולת הצ'ט?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ההתקנה לא הצליחה במלואה?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2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טכניקות:</a:t>
            </a:r>
          </a:p>
          <a:p>
            <a:pPr algn="r" rtl="1">
              <a:lnSpc>
                <a:spcPct val="150000"/>
              </a:lnSpc>
            </a:pPr>
            <a:r>
              <a:rPr lang="he-IL" sz="1200" dirty="0">
                <a:latin typeface="Arial" panose="020B0604020202020204" pitchFamily="34" charset="0"/>
                <a:cs typeface="Arial" panose="020B0604020202020204" pitchFamily="34" charset="0"/>
              </a:rPr>
              <a:t>סדר הבדיקות שמייעל את בדיקות האינטגרציה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מלמעלה למטה (</a:t>
            </a:r>
            <a:r>
              <a:rPr lang="en-US" sz="1200" dirty="0">
                <a:latin typeface="Arial" panose="020B0604020202020204" pitchFamily="34" charset="0"/>
                <a:cs typeface="Arial" panose="020B0604020202020204" pitchFamily="34" charset="0"/>
              </a:rPr>
              <a:t>Top down </a:t>
            </a:r>
            <a:r>
              <a:rPr lang="he-IL" sz="1200" dirty="0">
                <a:latin typeface="Arial" panose="020B0604020202020204" pitchFamily="34" charset="0"/>
                <a:cs typeface="Arial" panose="020B0604020202020204" pitchFamily="34" charset="0"/>
              </a:rPr>
              <a:t>) בדיקת ממשקים ראשונה, ובסוף בדיקת תשתיות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מלמטה למעלה (</a:t>
            </a:r>
            <a:r>
              <a:rPr lang="en-US" sz="1200" dirty="0">
                <a:latin typeface="Arial" panose="020B0604020202020204" pitchFamily="34" charset="0"/>
                <a:cs typeface="Arial" panose="020B0604020202020204" pitchFamily="34" charset="0"/>
              </a:rPr>
              <a:t>Bottom up</a:t>
            </a:r>
            <a:r>
              <a:rPr lang="he-IL" sz="1200" dirty="0">
                <a:latin typeface="Arial" panose="020B0604020202020204" pitchFamily="34" charset="0"/>
                <a:cs typeface="Arial" panose="020B0604020202020204" pitchFamily="34" charset="0"/>
              </a:rPr>
              <a:t>) בדיקת תשתיות ראשונה, ובסוף בדיקת ממשקים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משימות תפקודיות - בדיקת הדפסת ברירת המחדל, בדיקת הדפסה במספר העתקים, בדיקת הדפסה במדפסות חלופיות...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רצף עיבוד תנועות (</a:t>
            </a:r>
            <a:r>
              <a:rPr lang="en-US" sz="1200" dirty="0">
                <a:latin typeface="Arial" panose="020B0604020202020204" pitchFamily="34" charset="0"/>
                <a:cs typeface="Arial" panose="020B0604020202020204" pitchFamily="34" charset="0"/>
              </a:rPr>
              <a:t>Transaction processing sequence</a:t>
            </a:r>
            <a:r>
              <a:rPr lang="he-IL" sz="1200" dirty="0">
                <a:latin typeface="Arial" panose="020B0604020202020204" pitchFamily="34" charset="0"/>
                <a:cs typeface="Arial" panose="020B0604020202020204" pitchFamily="34" charset="0"/>
              </a:rPr>
              <a:t>) בדיקת העברת כספים בין חשבונות בנק</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1870987"/>
            <a:ext cx="6648278" cy="4899508"/>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 מבוצעות לעיתים קרובות בבידוד משאר המערכת בהתאם למחזור חיי הפיתוח.</a:t>
            </a:r>
          </a:p>
          <a:p>
            <a:pPr algn="r" rtl="1">
              <a:lnSpc>
                <a:spcPct val="150000"/>
              </a:lnSpc>
            </a:pPr>
            <a:r>
              <a:rPr lang="he-IL" sz="1200" u="sng" dirty="0">
                <a:latin typeface="Arial" panose="020B0604020202020204" pitchFamily="34" charset="0"/>
                <a:cs typeface="Arial" panose="020B0604020202020204" pitchFamily="34" charset="0"/>
              </a:rPr>
              <a:t>בדיקות רכיב לפעמים מצריכות: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אובייקטים מדומים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וירטואליזציה של שירותים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רתמות בדיקה - </a:t>
            </a:r>
            <a:r>
              <a:rPr lang="en-US" sz="1200" dirty="0">
                <a:latin typeface="Arial" panose="020B0604020202020204" pitchFamily="34" charset="0"/>
                <a:cs typeface="Arial" panose="020B0604020202020204" pitchFamily="34" charset="0"/>
              </a:rPr>
              <a:t>test harness</a:t>
            </a:r>
            <a:r>
              <a:rPr lang="he-IL" sz="1200" dirty="0">
                <a:latin typeface="Arial" panose="020B0604020202020204" pitchFamily="34" charset="0"/>
                <a:cs typeface="Arial" panose="020B0604020202020204" pitchFamily="34" charset="0"/>
              </a:rPr>
              <a:t> (סביבת בדיקות המכילה תותבים ומנהלי התקן הנדרשת להרצת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תותב - </a:t>
            </a:r>
            <a:r>
              <a:rPr lang="en-US" sz="1200" dirty="0">
                <a:latin typeface="Arial" panose="020B0604020202020204" pitchFamily="34" charset="0"/>
                <a:cs typeface="Arial" panose="020B0604020202020204" pitchFamily="34" charset="0"/>
              </a:rPr>
              <a:t>stubs</a:t>
            </a:r>
            <a:r>
              <a:rPr lang="he-IL" sz="1200" dirty="0">
                <a:latin typeface="Arial" panose="020B0604020202020204" pitchFamily="34" charset="0"/>
                <a:cs typeface="Arial" panose="020B0604020202020204" pitchFamily="34" charset="0"/>
              </a:rPr>
              <a:t> (רכיב המשמש לפיתוח ובדיקת רכיב הקורא לרכיב אחר. תותב יכול להחליף את הרכיב השני לו הרכיב הנבדק קורא)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מנהלי התקנים - </a:t>
            </a:r>
            <a:r>
              <a:rPr lang="en-US" sz="1200" dirty="0">
                <a:latin typeface="Arial" panose="020B0604020202020204" pitchFamily="34" charset="0"/>
                <a:cs typeface="Arial" panose="020B0604020202020204" pitchFamily="34" charset="0"/>
              </a:rPr>
              <a:t>drivers</a:t>
            </a:r>
            <a:r>
              <a:rPr lang="he-IL" sz="1200" dirty="0">
                <a:latin typeface="Arial" panose="020B0604020202020204" pitchFamily="34" charset="0"/>
                <a:cs typeface="Arial" panose="020B0604020202020204" pitchFamily="34" charset="0"/>
              </a:rPr>
              <a:t> (רכיב תוכנה או כלי בדיקות המחליף רכיב הקורא או מכיל לרכיב שנבדק)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 תוכנית שנבדקת מנגנת קבצי </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אשר נמצאים על מחשב המשתמש</a:t>
            </a:r>
          </a:p>
          <a:p>
            <a:pPr algn="r" rtl="1">
              <a:lnSpc>
                <a:spcPct val="150000"/>
              </a:lnSpc>
            </a:pPr>
            <a:r>
              <a:rPr lang="he-IL" sz="1200" dirty="0">
                <a:latin typeface="Arial" panose="020B0604020202020204" pitchFamily="34" charset="0"/>
                <a:cs typeface="Arial" panose="020B0604020202020204" pitchFamily="34" charset="0"/>
              </a:rPr>
              <a:t>המשתמש מזין את שם האמן שהוא רוצה לשמוע </a:t>
            </a:r>
            <a:r>
              <a:rPr lang="he-IL" sz="1200" dirty="0">
                <a:latin typeface="Arial" panose="020B0604020202020204" pitchFamily="34" charset="0"/>
              </a:rPr>
              <a:t>-&gt; התוכנית מאתרת את הספרייה אשר מכילה את קבצי ה-</a:t>
            </a:r>
            <a:r>
              <a:rPr lang="en-US" sz="1200" dirty="0">
                <a:latin typeface="Arial" panose="020B0604020202020204" pitchFamily="34" charset="0"/>
              </a:rPr>
              <a:t>mp3</a:t>
            </a:r>
            <a:r>
              <a:rPr lang="he-IL" sz="1200" dirty="0">
                <a:latin typeface="Arial" panose="020B0604020202020204" pitchFamily="34" charset="0"/>
              </a:rPr>
              <a:t> </a:t>
            </a:r>
            <a:r>
              <a:rPr lang="he-IL" sz="1200" dirty="0">
                <a:latin typeface="Arial" panose="020B0604020202020204" pitchFamily="34" charset="0"/>
                <a:cs typeface="Arial" panose="020B0604020202020204" pitchFamily="34" charset="0"/>
              </a:rPr>
              <a:t>הרלוונטיים לפי שם האמן </a:t>
            </a:r>
            <a:r>
              <a:rPr lang="he-IL" sz="1200" dirty="0">
                <a:latin typeface="Arial" panose="020B0604020202020204" pitchFamily="34" charset="0"/>
              </a:rPr>
              <a:t>-&gt; התוכנית שולחת קריאה לנגן ה-</a:t>
            </a:r>
            <a:r>
              <a:rPr lang="en-US" sz="1200" dirty="0">
                <a:latin typeface="Arial" panose="020B0604020202020204" pitchFamily="34" charset="0"/>
              </a:rPr>
              <a:t>mp3</a:t>
            </a:r>
            <a:r>
              <a:rPr lang="he-IL" sz="1200" dirty="0">
                <a:latin typeface="Arial" panose="020B0604020202020204" pitchFamily="34" charset="0"/>
              </a:rPr>
              <a:t> לנגן </a:t>
            </a:r>
            <a:r>
              <a:rPr lang="he-IL" sz="1200" dirty="0">
                <a:latin typeface="Arial" panose="020B0604020202020204" pitchFamily="34" charset="0"/>
                <a:cs typeface="Arial" panose="020B0604020202020204" pitchFamily="34" charset="0"/>
              </a:rPr>
              <a:t>את הקבצים שנשמעו</a:t>
            </a:r>
          </a:p>
          <a:p>
            <a:pPr marL="228600" indent="-228600" algn="r" rtl="1">
              <a:lnSpc>
                <a:spcPct val="150000"/>
              </a:lnSpc>
              <a:buFont typeface="+mj-lt"/>
              <a:buAutoNum type="arabicPeriod"/>
            </a:pPr>
            <a:r>
              <a:rPr lang="he-IL" sz="1200" dirty="0">
                <a:latin typeface="Arial" panose="020B0604020202020204" pitchFamily="34" charset="0"/>
              </a:rPr>
              <a:t>ניתן ליצור </a:t>
            </a:r>
            <a:r>
              <a:rPr lang="en-US" sz="1200" dirty="0">
                <a:latin typeface="Arial" panose="020B0604020202020204" pitchFamily="34" charset="0"/>
              </a:rPr>
              <a:t>driver</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כקלט את שם האמן, ויפיק את הספרייה שמכילה את קבצי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של אותו אמן. ה-</a:t>
            </a:r>
            <a:r>
              <a:rPr lang="en-US" sz="1200" dirty="0">
                <a:latin typeface="Arial" panose="020B0604020202020204" pitchFamily="34" charset="0"/>
                <a:cs typeface="Arial" panose="020B0604020202020204" pitchFamily="34" charset="0"/>
              </a:rPr>
              <a:t>driver</a:t>
            </a:r>
            <a:r>
              <a:rPr lang="he-IL" sz="1200" dirty="0">
                <a:latin typeface="Arial" panose="020B0604020202020204" pitchFamily="34" charset="0"/>
                <a:cs typeface="Arial" panose="020B0604020202020204" pitchFamily="34" charset="0"/>
              </a:rPr>
              <a:t> למעשה מדמה את הקלט שנשלח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rPr>
              <a:t>ניתן ליצור </a:t>
            </a:r>
            <a:r>
              <a:rPr lang="en-US" sz="1200" dirty="0">
                <a:latin typeface="Arial" panose="020B0604020202020204" pitchFamily="34" charset="0"/>
              </a:rPr>
              <a:t>stub</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קלט של הספרייה וידמה את הקריאה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7881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היחידה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רכיבים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רכיבים </a:t>
            </a:r>
            <a:r>
              <a:rPr lang="en-US" sz="1200" dirty="0">
                <a:latin typeface="Arial" panose="020B0604020202020204" pitchFamily="34" charset="0"/>
                <a:cs typeface="Arial" panose="020B0604020202020204" pitchFamily="34" charset="0"/>
              </a:rPr>
              <a:t>Components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יחידות </a:t>
            </a:r>
            <a:r>
              <a:rPr lang="en-US" sz="1200" dirty="0">
                <a:latin typeface="Arial" panose="020B0604020202020204" pitchFamily="34" charset="0"/>
                <a:cs typeface="Arial" panose="020B0604020202020204" pitchFamily="34" charset="0"/>
              </a:rPr>
              <a:t>units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מודולים </a:t>
            </a:r>
            <a:r>
              <a:rPr lang="en-US" sz="1200" dirty="0">
                <a:latin typeface="Arial" panose="020B0604020202020204" pitchFamily="34" charset="0"/>
                <a:cs typeface="Arial" panose="020B0604020202020204" pitchFamily="34" charset="0"/>
              </a:rPr>
              <a:t>modules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מבני קוד </a:t>
            </a:r>
            <a:r>
              <a:rPr lang="en-US" sz="1200" dirty="0">
                <a:latin typeface="Arial" panose="020B0604020202020204" pitchFamily="34" charset="0"/>
                <a:cs typeface="Arial" panose="020B0604020202020204" pitchFamily="34" charset="0"/>
              </a:rPr>
              <a:t>code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מבנה הנתונים </a:t>
            </a:r>
            <a:r>
              <a:rPr lang="en-US" sz="1200" dirty="0">
                <a:latin typeface="Arial" panose="020B0604020202020204" pitchFamily="34" charset="0"/>
                <a:cs typeface="Arial" panose="020B0604020202020204" pitchFamily="34" charset="0"/>
              </a:rPr>
              <a:t>data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סיווגים - </a:t>
            </a:r>
            <a:r>
              <a:rPr lang="en-US" sz="1200" dirty="0">
                <a:latin typeface="Arial" panose="020B0604020202020204" pitchFamily="34" charset="0"/>
                <a:cs typeface="Arial" panose="020B0604020202020204" pitchFamily="34" charset="0"/>
              </a:rPr>
              <a:t>classes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 מסד נתונים </a:t>
            </a:r>
            <a:r>
              <a:rPr lang="en-US" sz="1200" dirty="0">
                <a:latin typeface="Arial" panose="020B0604020202020204" pitchFamily="34" charset="0"/>
                <a:cs typeface="Arial" panose="020B0604020202020204" pitchFamily="34" charset="0"/>
              </a:rPr>
              <a:t>Database modules</a:t>
            </a: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פונקציונליות שגויה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זרימת נתונים כושלת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שגוי ולוגיקה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02673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 שגוי</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שאמורה לחשב סכום של שני מספרים, אבל בפועל מחשבת כפל של שני מספרים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במקום לעגל את הספרות אחרי הנקודה, המערכת מעגלת כלפי מעלה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מקרה קלט שגוי שאינו מטופל בקוד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המקבלת 2 מספרים ומציגה את סכומם, אבל לא בודקת מה קורה אם המשתמש הכניס בטעות אות במקום מספר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לולאות שלא נגמרות:</a:t>
            </a:r>
          </a:p>
          <a:p>
            <a:pPr marL="628650" lvl="1"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
        <p:nvSpPr>
          <p:cNvPr id="8" name="Rectangle 7">
            <a:extLst>
              <a:ext uri="{FF2B5EF4-FFF2-40B4-BE49-F238E27FC236}">
                <a16:creationId xmlns:a16="http://schemas.microsoft.com/office/drawing/2014/main" id="{70F1465D-74EA-CC5B-286F-5F7E2CC14673}"/>
              </a:ext>
            </a:extLst>
          </p:cNvPr>
          <p:cNvSpPr/>
          <p:nvPr/>
        </p:nvSpPr>
        <p:spPr>
          <a:xfrm>
            <a:off x="7814952" y="5371464"/>
            <a:ext cx="2236659" cy="12221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b="0" i="0" u="none" strike="noStrike" baseline="0" dirty="0">
                <a:solidFill>
                  <a:schemeClr val="tx1"/>
                </a:solidFill>
                <a:latin typeface="Calibri-Light"/>
              </a:rPr>
              <a:t>i=1;</a:t>
            </a:r>
          </a:p>
          <a:p>
            <a:r>
              <a:rPr lang="en-US" sz="1400" b="0" i="0" u="none" strike="noStrike" baseline="0" dirty="0">
                <a:solidFill>
                  <a:schemeClr val="tx1"/>
                </a:solidFill>
                <a:latin typeface="Calibri-Light"/>
              </a:rPr>
              <a:t>while (i != 100) {</a:t>
            </a:r>
          </a:p>
          <a:p>
            <a:pPr lvl="1"/>
            <a:r>
              <a:rPr lang="en-US" sz="1400" b="0" i="0" u="none" strike="noStrike" baseline="0" dirty="0">
                <a:solidFill>
                  <a:schemeClr val="tx1"/>
                </a:solidFill>
                <a:latin typeface="Calibri-Light"/>
              </a:rPr>
              <a:t>print (“not yet”);</a:t>
            </a:r>
          </a:p>
          <a:p>
            <a:pPr lvl="1"/>
            <a:r>
              <a:rPr lang="en-US" sz="1400" b="0" i="0" u="none" strike="noStrike" baseline="0" dirty="0">
                <a:solidFill>
                  <a:schemeClr val="tx1"/>
                </a:solidFill>
                <a:latin typeface="Calibri-Light"/>
              </a:rPr>
              <a:t>i+=2;</a:t>
            </a:r>
          </a:p>
          <a:p>
            <a:r>
              <a:rPr lang="en-US" sz="1400" b="0" i="0" u="none" strike="noStrike" baseline="0" dirty="0">
                <a:solidFill>
                  <a:schemeClr val="tx1"/>
                </a:solidFill>
                <a:latin typeface="Calibri-Light"/>
              </a:rPr>
              <a:t>}</a:t>
            </a:r>
            <a:endParaRPr lang="en-US" sz="1400" dirty="0">
              <a:solidFill>
                <a:schemeClr val="tx1"/>
              </a:solidFill>
            </a:endParaRPr>
          </a:p>
        </p:txBody>
      </p:sp>
    </p:spTree>
    <p:extLst>
      <p:ext uri="{BB962C8B-B14F-4D97-AF65-F5344CB8AC3E}">
        <p14:creationId xmlns:p14="http://schemas.microsoft.com/office/powerpoint/2010/main" val="394421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בבדיקות רכיבים נדרשת גישה לקוד הנבדק. וזהי הסיבה שהבדיקות מבוצעות לרוב על ידי מפתח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יכולים לפתח את הרכיבים באופן שונה בעקבות מציאת התקלות ותיקונן.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לעיתים קרובות מפתחים כותבי ומבצעים את בדיקות אחרי כתיבת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a:t>
            </a:r>
            <a:r>
              <a:rPr lang="en-US" sz="1200" dirty="0">
                <a:latin typeface="Arial" panose="020B0604020202020204" pitchFamily="34" charset="0"/>
                <a:cs typeface="Arial" panose="020B0604020202020204" pitchFamily="34" charset="0"/>
              </a:rPr>
              <a:t>Agile </a:t>
            </a:r>
            <a:r>
              <a:rPr lang="he-IL" sz="1200" dirty="0">
                <a:latin typeface="Arial" panose="020B0604020202020204" pitchFamily="34" charset="0"/>
                <a:cs typeface="Arial" panose="020B0604020202020204" pitchFamily="34" charset="0"/>
              </a:rPr>
              <a:t> במיוחד, כתיבת מקרי בדיקה אוטומטיים לרכיב יכולים לקרות לפני כתיבת הקוד לאפליקציה.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02662654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3544</TotalTime>
  <Words>1342</Words>
  <Application>Microsoft Office PowerPoint</Application>
  <PresentationFormat>מסך רחב</PresentationFormat>
  <Paragraphs>183</Paragraphs>
  <Slides>23</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23</vt:i4>
      </vt:variant>
    </vt:vector>
  </HeadingPairs>
  <TitlesOfParts>
    <vt:vector size="32" baseType="lpstr">
      <vt:lpstr>Arial</vt:lpstr>
      <vt:lpstr>Calibri</vt:lpstr>
      <vt:lpstr>Calibri Light</vt:lpstr>
      <vt:lpstr>Calibri-Light</vt:lpstr>
      <vt:lpstr>Sagona ExtraLight</vt:lpstr>
      <vt:lpstr>Speak Pro</vt:lpstr>
      <vt:lpstr>Times New Roman</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22</cp:revision>
  <dcterms:created xsi:type="dcterms:W3CDTF">2022-03-07T11:44:47Z</dcterms:created>
  <dcterms:modified xsi:type="dcterms:W3CDTF">2023-04-02T15:49:42Z</dcterms:modified>
</cp:coreProperties>
</file>